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700" r:id="rId2"/>
    <p:sldId id="277" r:id="rId3"/>
    <p:sldId id="263" r:id="rId4"/>
    <p:sldId id="701" r:id="rId5"/>
    <p:sldId id="264" r:id="rId6"/>
    <p:sldId id="266" r:id="rId7"/>
    <p:sldId id="308" r:id="rId8"/>
    <p:sldId id="296" r:id="rId9"/>
    <p:sldId id="702" r:id="rId10"/>
    <p:sldId id="261" r:id="rId11"/>
    <p:sldId id="297" r:id="rId12"/>
    <p:sldId id="298" r:id="rId13"/>
    <p:sldId id="299" r:id="rId14"/>
    <p:sldId id="300" r:id="rId15"/>
    <p:sldId id="310" r:id="rId16"/>
    <p:sldId id="309" r:id="rId17"/>
    <p:sldId id="271" r:id="rId18"/>
    <p:sldId id="304" r:id="rId19"/>
    <p:sldId id="311" r:id="rId20"/>
    <p:sldId id="312" r:id="rId21"/>
    <p:sldId id="314" r:id="rId22"/>
    <p:sldId id="305" r:id="rId23"/>
    <p:sldId id="302" r:id="rId24"/>
    <p:sldId id="284" r:id="rId25"/>
    <p:sldId id="303" r:id="rId26"/>
    <p:sldId id="315" r:id="rId27"/>
    <p:sldId id="316" r:id="rId28"/>
    <p:sldId id="317" r:id="rId29"/>
    <p:sldId id="318" r:id="rId30"/>
    <p:sldId id="320" r:id="rId31"/>
    <p:sldId id="306" r:id="rId32"/>
    <p:sldId id="313" r:id="rId33"/>
    <p:sldId id="307" r:id="rId34"/>
    <p:sldId id="319" r:id="rId35"/>
    <p:sldId id="28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Beiyu" initials="LB" lastIdx="2" clrIdx="0">
    <p:extLst>
      <p:ext uri="{19B8F6BF-5375-455C-9EA6-DF929625EA0E}">
        <p15:presenceInfo xmlns:p15="http://schemas.microsoft.com/office/powerpoint/2012/main" userId="S::beiyu.lin@wsu.edu::8c805682-b34c-4065-b851-21ebf6838f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5"/>
    <p:restoredTop sz="95897"/>
  </p:normalViewPr>
  <p:slideViewPr>
    <p:cSldViewPr snapToGrid="0" snapToObjects="1">
      <p:cViewPr>
        <p:scale>
          <a:sx n="130" d="100"/>
          <a:sy n="130" d="100"/>
        </p:scale>
        <p:origin x="25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B3465-E40B-9E4F-A92D-9702B3E4D20E}"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9455F-9882-FB49-8E64-6BE7B14BC12A}" type="slidenum">
              <a:rPr lang="en-US" smtClean="0"/>
              <a:t>‹#›</a:t>
            </a:fld>
            <a:endParaRPr lang="en-US"/>
          </a:p>
        </p:txBody>
      </p:sp>
    </p:spTree>
    <p:extLst>
      <p:ext uri="{BB962C8B-B14F-4D97-AF65-F5344CB8AC3E}">
        <p14:creationId xmlns:p14="http://schemas.microsoft.com/office/powerpoint/2010/main" val="394416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b="0" i="0" kern="1200" dirty="0">
                <a:solidFill>
                  <a:schemeClr val="tx1"/>
                </a:solidFill>
                <a:effectLst/>
                <a:latin typeface="+mn-lt"/>
                <a:ea typeface="+mn-ea"/>
                <a:cs typeface="+mn-cs"/>
              </a:rPr>
              <a:t>Radio Frequency Identification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5F9455F-9882-FB49-8E64-6BE7B14BC12A}" type="slidenum">
              <a:rPr lang="en-US" smtClean="0"/>
              <a:t>7</a:t>
            </a:fld>
            <a:endParaRPr lang="en-US"/>
          </a:p>
        </p:txBody>
      </p:sp>
    </p:spTree>
    <p:extLst>
      <p:ext uri="{BB962C8B-B14F-4D97-AF65-F5344CB8AC3E}">
        <p14:creationId xmlns:p14="http://schemas.microsoft.com/office/powerpoint/2010/main" val="101495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11/15/21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11/15/21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11/15/21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11/15/21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11/15/21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526EE85D-E249-6C40-A933-4751717600E9}"/>
              </a:ext>
            </a:extLst>
          </p:cNvPr>
          <p:cNvSpPr>
            <a:spLocks noGrp="1" noChangeArrowheads="1"/>
          </p:cNvSpPr>
          <p:nvPr>
            <p:ph type="ctrTitle"/>
          </p:nvPr>
        </p:nvSpPr>
        <p:spPr>
          <a:xfrm>
            <a:off x="633663" y="1503946"/>
            <a:ext cx="6862011" cy="1030705"/>
          </a:xfrm>
        </p:spPr>
        <p:txBody>
          <a:bodyPr>
            <a:normAutofit/>
          </a:bodyPr>
          <a:lstStyle/>
          <a:p>
            <a:r>
              <a:rPr lang="en-US" dirty="0"/>
              <a:t>IoT data</a:t>
            </a: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pic>
        <p:nvPicPr>
          <p:cNvPr id="7" name="Picture 6"/>
          <p:cNvPicPr/>
          <p:nvPr/>
        </p:nvPicPr>
        <p:blipFill>
          <a:blip r:embed="rId2"/>
          <a:srcRect/>
          <a:stretch>
            <a:fillRect/>
          </a:stretch>
        </p:blipFill>
        <p:spPr bwMode="auto">
          <a:xfrm>
            <a:off x="2316941" y="1890535"/>
            <a:ext cx="7272366" cy="4065602"/>
          </a:xfrm>
          <a:prstGeom prst="rect">
            <a:avLst/>
          </a:prstGeom>
          <a:noFill/>
          <a:ln w="9525">
            <a:noFill/>
            <a:miter lim="800000"/>
            <a:headEnd/>
            <a:tailEnd/>
          </a:ln>
        </p:spPr>
      </p:pic>
      <p:sp>
        <p:nvSpPr>
          <p:cNvPr id="8" name="Rectangle 7"/>
          <p:cNvSpPr/>
          <p:nvPr/>
        </p:nvSpPr>
        <p:spPr>
          <a:xfrm>
            <a:off x="1809720" y="6110608"/>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sp>
        <p:nvSpPr>
          <p:cNvPr id="9" name="Title 5">
            <a:extLst>
              <a:ext uri="{FF2B5EF4-FFF2-40B4-BE49-F238E27FC236}">
                <a16:creationId xmlns:a16="http://schemas.microsoft.com/office/drawing/2014/main" id="{D1F5C64E-9A48-9640-83A9-ADB22EAC7CFC}"/>
              </a:ext>
            </a:extLst>
          </p:cNvPr>
          <p:cNvSpPr>
            <a:spLocks noGrp="1"/>
          </p:cNvSpPr>
          <p:nvPr>
            <p:ph type="title"/>
          </p:nvPr>
        </p:nvSpPr>
        <p:spPr>
          <a:xfrm>
            <a:off x="581192" y="702156"/>
            <a:ext cx="11029616" cy="1013800"/>
          </a:xfrm>
        </p:spPr>
        <p:txBody>
          <a:bodyPr/>
          <a:lstStyle/>
          <a:p>
            <a:r>
              <a:rPr lang="en-US" dirty="0"/>
              <a:t>Feature of IOT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1814341" y="5832678"/>
            <a:ext cx="8439180" cy="646331"/>
          </a:xfrm>
          <a:prstGeom prst="rect">
            <a:avLst/>
          </a:prstGeom>
        </p:spPr>
        <p:txBody>
          <a:bodyPr wrap="square">
            <a:spAutoFit/>
          </a:bodyPr>
          <a:lstStyle/>
          <a:p>
            <a:pPr algn="just"/>
            <a:r>
              <a:rPr lang="en-IN" dirty="0"/>
              <a:t>These networks connected with added security, analytics, and management capabilities.  This will allow </a:t>
            </a:r>
            <a:r>
              <a:rPr lang="en-IN" dirty="0" err="1"/>
              <a:t>IoT</a:t>
            </a:r>
            <a:r>
              <a:rPr lang="en-IN" dirty="0"/>
              <a:t> to become even more powerful in what it can help people achieve.</a:t>
            </a:r>
          </a:p>
        </p:txBody>
      </p:sp>
      <p:pic>
        <p:nvPicPr>
          <p:cNvPr id="9" name="Picture 8"/>
          <p:cNvPicPr/>
          <p:nvPr/>
        </p:nvPicPr>
        <p:blipFill>
          <a:blip r:embed="rId2"/>
          <a:srcRect/>
          <a:stretch>
            <a:fillRect/>
          </a:stretch>
        </p:blipFill>
        <p:spPr bwMode="auto">
          <a:xfrm>
            <a:off x="3444560" y="1828800"/>
            <a:ext cx="5572439" cy="3784600"/>
          </a:xfrm>
          <a:prstGeom prst="rect">
            <a:avLst/>
          </a:prstGeom>
          <a:noFill/>
          <a:ln w="9525">
            <a:noFill/>
            <a:miter lim="800000"/>
            <a:headEnd/>
            <a:tailEnd/>
          </a:ln>
        </p:spPr>
      </p:pic>
      <p:sp>
        <p:nvSpPr>
          <p:cNvPr id="7" name="Title 5">
            <a:extLst>
              <a:ext uri="{FF2B5EF4-FFF2-40B4-BE49-F238E27FC236}">
                <a16:creationId xmlns:a16="http://schemas.microsoft.com/office/drawing/2014/main" id="{CAC727FB-07BB-E543-8A6A-0EC0A1AC14DA}"/>
              </a:ext>
            </a:extLst>
          </p:cNvPr>
          <p:cNvSpPr>
            <a:spLocks noGrp="1"/>
          </p:cNvSpPr>
          <p:nvPr>
            <p:ph type="title"/>
          </p:nvPr>
        </p:nvSpPr>
        <p:spPr>
          <a:xfrm>
            <a:off x="581192" y="702156"/>
            <a:ext cx="11029616" cy="1013800"/>
          </a:xfrm>
        </p:spPr>
        <p:txBody>
          <a:bodyPr/>
          <a:lstStyle/>
          <a:p>
            <a:r>
              <a:rPr lang="en-US" dirty="0"/>
              <a:t>IoT as a Network of Networks: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1809721" y="6321262"/>
            <a:ext cx="8286808" cy="369332"/>
          </a:xfrm>
          <a:prstGeom prst="rect">
            <a:avLst/>
          </a:prstGeom>
        </p:spPr>
        <p:txBody>
          <a:bodyPr wrap="square">
            <a:spAutoFit/>
          </a:bodyPr>
          <a:lstStyle/>
          <a:p>
            <a:pPr algn="just"/>
            <a:r>
              <a:rPr lang="en-IN"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2501900" y="1951344"/>
            <a:ext cx="7434287" cy="4369918"/>
          </a:xfrm>
          <a:prstGeom prst="rect">
            <a:avLst/>
          </a:prstGeom>
          <a:noFill/>
          <a:ln w="9525">
            <a:noFill/>
            <a:miter lim="800000"/>
            <a:headEnd/>
            <a:tailEnd/>
          </a:ln>
        </p:spPr>
      </p:pic>
      <p:sp>
        <p:nvSpPr>
          <p:cNvPr id="9" name="Title 5">
            <a:extLst>
              <a:ext uri="{FF2B5EF4-FFF2-40B4-BE49-F238E27FC236}">
                <a16:creationId xmlns:a16="http://schemas.microsoft.com/office/drawing/2014/main" id="{8D786B6E-02A3-2748-B2A9-DBD84A01B6C1}"/>
              </a:ext>
            </a:extLst>
          </p:cNvPr>
          <p:cNvSpPr>
            <a:spLocks noGrp="1"/>
          </p:cNvSpPr>
          <p:nvPr>
            <p:ph type="title"/>
          </p:nvPr>
        </p:nvSpPr>
        <p:spPr>
          <a:xfrm>
            <a:off x="581192" y="702156"/>
            <a:ext cx="11029616" cy="1013800"/>
          </a:xfrm>
        </p:spPr>
        <p:txBody>
          <a:bodyPr/>
          <a:lstStyle/>
          <a:p>
            <a:r>
              <a:rPr lang="en-US" dirty="0"/>
              <a:t>Knowledge Management – Turning Data into Wisdom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1952596" y="6321262"/>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2934487" y="1827932"/>
            <a:ext cx="6323026" cy="4381354"/>
          </a:xfrm>
          <a:prstGeom prst="rect">
            <a:avLst/>
          </a:prstGeom>
          <a:noFill/>
          <a:ln w="9525">
            <a:noFill/>
            <a:miter lim="800000"/>
            <a:headEnd/>
            <a:tailEnd/>
          </a:ln>
        </p:spPr>
      </p:pic>
      <p:sp>
        <p:nvSpPr>
          <p:cNvPr id="4" name="Title 3">
            <a:extLst>
              <a:ext uri="{FF2B5EF4-FFF2-40B4-BE49-F238E27FC236}">
                <a16:creationId xmlns:a16="http://schemas.microsoft.com/office/drawing/2014/main" id="{1378FA82-2CBE-6941-9323-D8919AD3F18D}"/>
              </a:ext>
            </a:extLst>
          </p:cNvPr>
          <p:cNvSpPr>
            <a:spLocks noGrp="1"/>
          </p:cNvSpPr>
          <p:nvPr>
            <p:ph type="title"/>
          </p:nvPr>
        </p:nvSpPr>
        <p:spPr/>
        <p:txBody>
          <a:bodyPr/>
          <a:lstStyle/>
          <a:p>
            <a:r>
              <a:rPr lang="en-US" dirty="0"/>
              <a:t>Future of </a:t>
            </a:r>
            <a:r>
              <a:rPr lang="en-US" dirty="0" err="1"/>
              <a:t>iot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sp>
        <p:nvSpPr>
          <p:cNvPr id="8" name="Rectangle 7"/>
          <p:cNvSpPr/>
          <p:nvPr/>
        </p:nvSpPr>
        <p:spPr>
          <a:xfrm>
            <a:off x="1238100" y="6346696"/>
            <a:ext cx="10372708" cy="369332"/>
          </a:xfrm>
          <a:prstGeom prst="rect">
            <a:avLst/>
          </a:prstGeom>
        </p:spPr>
        <p:txBody>
          <a:bodyPr wrap="square">
            <a:spAutoFit/>
          </a:bodyPr>
          <a:lstStyle/>
          <a:p>
            <a:pPr algn="ctr"/>
            <a:r>
              <a:rPr lang="en-IN" dirty="0"/>
              <a:t>GE’s estimates on potential of just ONE percent savings applied using </a:t>
            </a:r>
            <a:r>
              <a:rPr lang="en-IN" dirty="0" err="1"/>
              <a:t>IoT</a:t>
            </a:r>
            <a:r>
              <a:rPr lang="en-IN" dirty="0"/>
              <a:t> across global industry sectors.</a:t>
            </a:r>
          </a:p>
        </p:txBody>
      </p:sp>
      <p:pic>
        <p:nvPicPr>
          <p:cNvPr id="7" name="Picture 6"/>
          <p:cNvPicPr/>
          <p:nvPr/>
        </p:nvPicPr>
        <p:blipFill>
          <a:blip r:embed="rId2"/>
          <a:srcRect l="16407" t="12969" r="17260" b="7680"/>
          <a:stretch>
            <a:fillRect/>
          </a:stretch>
        </p:blipFill>
        <p:spPr bwMode="auto">
          <a:xfrm>
            <a:off x="2781256" y="1833382"/>
            <a:ext cx="6527844" cy="4487879"/>
          </a:xfrm>
          <a:prstGeom prst="rect">
            <a:avLst/>
          </a:prstGeom>
          <a:noFill/>
          <a:ln w="9525">
            <a:noFill/>
            <a:miter lim="800000"/>
            <a:headEnd/>
            <a:tailEnd/>
          </a:ln>
        </p:spPr>
      </p:pic>
      <p:sp>
        <p:nvSpPr>
          <p:cNvPr id="4" name="Title 3">
            <a:extLst>
              <a:ext uri="{FF2B5EF4-FFF2-40B4-BE49-F238E27FC236}">
                <a16:creationId xmlns:a16="http://schemas.microsoft.com/office/drawing/2014/main" id="{48BAC16E-3F81-8545-8E3D-5E14642B79C2}"/>
              </a:ext>
            </a:extLst>
          </p:cNvPr>
          <p:cNvSpPr>
            <a:spLocks noGrp="1"/>
          </p:cNvSpPr>
          <p:nvPr>
            <p:ph type="title"/>
          </p:nvPr>
        </p:nvSpPr>
        <p:spPr/>
        <p:txBody>
          <a:bodyPr/>
          <a:lstStyle/>
          <a:p>
            <a:r>
              <a:rPr lang="en-US" dirty="0"/>
              <a:t>The potential of </a:t>
            </a:r>
            <a:r>
              <a:rPr lang="en-US" dirty="0" err="1"/>
              <a:t>iot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1982761" y="1785926"/>
            <a:ext cx="8410987" cy="4535336"/>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E217B254-F5C1-9048-BCC0-869711F5EDAA}"/>
              </a:ext>
            </a:extLst>
          </p:cNvPr>
          <p:cNvSpPr>
            <a:spLocks noGrp="1"/>
          </p:cNvSpPr>
          <p:nvPr>
            <p:ph type="title"/>
          </p:nvPr>
        </p:nvSpPr>
        <p:spPr/>
        <p:txBody>
          <a:bodyPr/>
          <a:lstStyle/>
          <a:p>
            <a:r>
              <a:rPr lang="en-US" dirty="0"/>
              <a:t>Potential of </a:t>
            </a:r>
            <a:r>
              <a:rPr lang="en-US" dirty="0" err="1"/>
              <a:t>iot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16</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3024967" y="2188802"/>
            <a:ext cx="6804833" cy="4067505"/>
          </a:xfrm>
          <a:prstGeom prst="rect">
            <a:avLst/>
          </a:prstGeom>
          <a:noFill/>
          <a:ln w="9525">
            <a:noFill/>
            <a:miter lim="800000"/>
            <a:headEnd/>
            <a:tailEnd/>
          </a:ln>
        </p:spPr>
      </p:pic>
      <p:sp>
        <p:nvSpPr>
          <p:cNvPr id="6" name="Title 5">
            <a:extLst>
              <a:ext uri="{FF2B5EF4-FFF2-40B4-BE49-F238E27FC236}">
                <a16:creationId xmlns:a16="http://schemas.microsoft.com/office/drawing/2014/main" id="{A87D9A8D-73E5-1247-9E3A-ED7BEDEB5F61}"/>
              </a:ext>
            </a:extLst>
          </p:cNvPr>
          <p:cNvSpPr>
            <a:spLocks noGrp="1"/>
          </p:cNvSpPr>
          <p:nvPr>
            <p:ph type="title"/>
          </p:nvPr>
        </p:nvSpPr>
        <p:spPr>
          <a:xfrm>
            <a:off x="581192" y="702156"/>
            <a:ext cx="11029616" cy="1013800"/>
          </a:xfrm>
        </p:spPr>
        <p:txBody>
          <a:bodyPr/>
          <a:lstStyle/>
          <a:p>
            <a:r>
              <a:rPr lang="en-US" dirty="0"/>
              <a:t>Technology roadmap of IoT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2328700" y="6545282"/>
            <a:ext cx="8229600" cy="445678"/>
          </a:xfrm>
        </p:spPr>
        <p:txBody>
          <a:bodyPr>
            <a:normAutofit fontScale="92500" lnSpcReduction="10000"/>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3135290" y="1976442"/>
            <a:ext cx="5322910" cy="3979695"/>
          </a:xfrm>
          <a:prstGeom prst="rect">
            <a:avLst/>
          </a:prstGeom>
          <a:noFill/>
          <a:ln w="9525">
            <a:noFill/>
            <a:miter lim="800000"/>
            <a:headEnd/>
            <a:tailEnd/>
          </a:ln>
        </p:spPr>
      </p:pic>
      <p:sp>
        <p:nvSpPr>
          <p:cNvPr id="8" name="Title 5">
            <a:extLst>
              <a:ext uri="{FF2B5EF4-FFF2-40B4-BE49-F238E27FC236}">
                <a16:creationId xmlns:a16="http://schemas.microsoft.com/office/drawing/2014/main" id="{7CA7F104-EE94-EC4D-B917-DB92F1C05717}"/>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6992" y="2247900"/>
            <a:ext cx="6966008" cy="4594225"/>
          </a:xfrm>
        </p:spPr>
        <p:txBody>
          <a:bodyPr>
            <a:normAutofit fontScale="85000" lnSpcReduction="2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sp>
        <p:nvSpPr>
          <p:cNvPr id="5" name="Title 5">
            <a:extLst>
              <a:ext uri="{FF2B5EF4-FFF2-40B4-BE49-F238E27FC236}">
                <a16:creationId xmlns:a16="http://schemas.microsoft.com/office/drawing/2014/main" id="{19296C26-87E0-0648-ADFF-8952AC1CD4E6}"/>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2050" name="Picture 2"/>
          <p:cNvPicPr>
            <a:picLocks noChangeAspect="1" noChangeArrowheads="1"/>
          </p:cNvPicPr>
          <p:nvPr/>
        </p:nvPicPr>
        <p:blipFill rotWithShape="1">
          <a:blip r:embed="rId2"/>
          <a:srcRect t="1602"/>
          <a:stretch/>
        </p:blipFill>
        <p:spPr bwMode="auto">
          <a:xfrm>
            <a:off x="2540000" y="1892300"/>
            <a:ext cx="6248400" cy="4876800"/>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F2486A68-9573-8B48-B23D-336EF0BE14B7}"/>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9359" y="1983771"/>
            <a:ext cx="9313282" cy="4522537"/>
          </a:xfrm>
        </p:spPr>
        <p:txBody>
          <a:bodyPr>
            <a:noAutofit/>
          </a:bodyPr>
          <a:lstStyle/>
          <a:p>
            <a:pPr marL="0" lvl="0" indent="0" algn="just">
              <a:lnSpc>
                <a:spcPct val="150000"/>
              </a:lnSpc>
              <a:spcBef>
                <a:spcPts val="0"/>
              </a:spcBef>
              <a:spcAft>
                <a:spcPts val="0"/>
              </a:spcAft>
              <a:buClr>
                <a:srgbClr val="FF00FF"/>
              </a:buClr>
              <a:buNone/>
            </a:pPr>
            <a:r>
              <a:rPr lang="en-IN" sz="2200" dirty="0">
                <a:solidFill>
                  <a:schemeClr val="accent2"/>
                </a:solidFill>
              </a:rPr>
              <a:t>What is Internet of Things?</a:t>
            </a:r>
          </a:p>
          <a:p>
            <a:pPr marL="0" lvl="0" indent="0" algn="just">
              <a:lnSpc>
                <a:spcPct val="150000"/>
              </a:lnSpc>
              <a:spcBef>
                <a:spcPts val="0"/>
              </a:spcBef>
              <a:spcAft>
                <a:spcPts val="0"/>
              </a:spcAft>
              <a:buClr>
                <a:srgbClr val="FF00FF"/>
              </a:buClr>
              <a:buNone/>
            </a:pPr>
            <a:r>
              <a:rPr lang="en-IN" sz="2200" dirty="0">
                <a:solidFill>
                  <a:schemeClr val="accent2"/>
                </a:solidFill>
              </a:rPr>
              <a:t>How </a:t>
            </a:r>
            <a:r>
              <a:rPr lang="en-IN" sz="2200" dirty="0" err="1">
                <a:solidFill>
                  <a:schemeClr val="accent2"/>
                </a:solidFill>
              </a:rPr>
              <a:t>IoT</a:t>
            </a:r>
            <a:r>
              <a:rPr lang="en-IN" sz="2200" dirty="0">
                <a:solidFill>
                  <a:schemeClr val="accent2"/>
                </a:solidFill>
              </a:rPr>
              <a:t> Works?</a:t>
            </a:r>
          </a:p>
          <a:p>
            <a:pPr marL="0" lvl="0" indent="0" algn="just">
              <a:lnSpc>
                <a:spcPct val="150000"/>
              </a:lnSpc>
              <a:spcBef>
                <a:spcPts val="0"/>
              </a:spcBef>
              <a:spcAft>
                <a:spcPts val="0"/>
              </a:spcAft>
              <a:buClr>
                <a:srgbClr val="FF00FF"/>
              </a:buClr>
              <a:buNone/>
            </a:pPr>
            <a:r>
              <a:rPr lang="en-IN" sz="2200" dirty="0">
                <a:solidFill>
                  <a:schemeClr val="accent2"/>
                </a:solidFill>
              </a:rPr>
              <a:t>Current Status &amp; Future Prospect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Knowledge Management – From Data to Wisdom</a:t>
            </a:r>
          </a:p>
          <a:p>
            <a:pPr marL="0" lvl="0" indent="0" algn="just">
              <a:lnSpc>
                <a:spcPct val="150000"/>
              </a:lnSpc>
              <a:spcBef>
                <a:spcPts val="0"/>
              </a:spcBef>
              <a:spcAft>
                <a:spcPts val="0"/>
              </a:spcAft>
              <a:buClr>
                <a:srgbClr val="FF00FF"/>
              </a:buClr>
              <a:buNone/>
            </a:pPr>
            <a:r>
              <a:rPr lang="en-IN" sz="2200" dirty="0">
                <a:solidFill>
                  <a:schemeClr val="accent2"/>
                </a:solidFill>
              </a:rPr>
              <a:t>The Future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The Potential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Few Applications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Technological Challenges of </a:t>
            </a:r>
            <a:r>
              <a:rPr lang="en-IN" sz="2200" dirty="0" err="1">
                <a:solidFill>
                  <a:schemeClr val="accent2"/>
                </a:solidFill>
              </a:rPr>
              <a:t>IoT</a:t>
            </a:r>
            <a:endParaRPr lang="en-IN" sz="2200" dirty="0">
              <a:solidFill>
                <a:schemeClr val="accent2"/>
              </a:solidFill>
            </a:endParaRPr>
          </a:p>
          <a:p>
            <a:pPr marL="0" lvl="0" indent="0" algn="just">
              <a:lnSpc>
                <a:spcPct val="150000"/>
              </a:lnSpc>
              <a:spcBef>
                <a:spcPts val="0"/>
              </a:spcBef>
              <a:spcAft>
                <a:spcPts val="0"/>
              </a:spcAft>
              <a:buClr>
                <a:srgbClr val="FF00FF"/>
              </a:buClr>
              <a:buNone/>
            </a:pPr>
            <a:r>
              <a:rPr lang="en-IN" sz="2200" dirty="0">
                <a:solidFill>
                  <a:schemeClr val="accent2"/>
                </a:solidFill>
              </a:rPr>
              <a:t>Criticisms &amp; Controversies of IoT</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
        <p:nvSpPr>
          <p:cNvPr id="6" name="Title 5">
            <a:extLst>
              <a:ext uri="{FF2B5EF4-FFF2-40B4-BE49-F238E27FC236}">
                <a16:creationId xmlns:a16="http://schemas.microsoft.com/office/drawing/2014/main" id="{8E6C74AC-8338-AB4C-8B9F-EA58131C6A03}"/>
              </a:ext>
            </a:extLst>
          </p:cNvPr>
          <p:cNvSpPr>
            <a:spLocks noGrp="1"/>
          </p:cNvSpPr>
          <p:nvPr>
            <p:ph type="title"/>
          </p:nvPr>
        </p:nvSpPr>
        <p:spPr/>
        <p:txBody>
          <a:bodyPr/>
          <a:lstStyle/>
          <a:p>
            <a:r>
              <a:rPr lang="en-US" dirty="0"/>
              <a:t>topics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2247900" y="1864050"/>
            <a:ext cx="7010400" cy="4920762"/>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70BAD2CC-68D5-9F4D-8807-264C5EBA8DAB}"/>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a:p>
        </p:txBody>
      </p:sp>
      <p:pic>
        <p:nvPicPr>
          <p:cNvPr id="5122" name="Picture 2"/>
          <p:cNvPicPr>
            <a:picLocks noChangeAspect="1" noChangeArrowheads="1"/>
          </p:cNvPicPr>
          <p:nvPr/>
        </p:nvPicPr>
        <p:blipFill rotWithShape="1">
          <a:blip r:embed="rId2"/>
          <a:srcRect l="18164" t="19919" r="19726" b="21973"/>
          <a:stretch/>
        </p:blipFill>
        <p:spPr bwMode="auto">
          <a:xfrm>
            <a:off x="1725704" y="1788500"/>
            <a:ext cx="8497796" cy="4770193"/>
          </a:xfrm>
          <a:prstGeom prst="rect">
            <a:avLst/>
          </a:prstGeom>
          <a:noFill/>
          <a:ln w="9525">
            <a:noFill/>
            <a:miter lim="800000"/>
            <a:headEnd/>
            <a:tailEnd/>
          </a:ln>
          <a:effectLst/>
        </p:spPr>
      </p:pic>
      <p:sp>
        <p:nvSpPr>
          <p:cNvPr id="5" name="Title 5">
            <a:extLst>
              <a:ext uri="{FF2B5EF4-FFF2-40B4-BE49-F238E27FC236}">
                <a16:creationId xmlns:a16="http://schemas.microsoft.com/office/drawing/2014/main" id="{C51A814C-19C9-5142-88EE-670C29D2FC94}"/>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873754" y="5956136"/>
            <a:ext cx="10505446" cy="901863"/>
          </a:xfrm>
        </p:spPr>
        <p:txBody>
          <a:bodyPr>
            <a:normAutofit fontScale="70000" lnSpcReduction="20000"/>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pic>
        <p:nvPicPr>
          <p:cNvPr id="8" name="Picture 7"/>
          <p:cNvPicPr/>
          <p:nvPr/>
        </p:nvPicPr>
        <p:blipFill>
          <a:blip r:embed="rId2"/>
          <a:srcRect/>
          <a:stretch>
            <a:fillRect/>
          </a:stretch>
        </p:blipFill>
        <p:spPr bwMode="auto">
          <a:xfrm>
            <a:off x="3749660" y="1810446"/>
            <a:ext cx="4378340" cy="3955353"/>
          </a:xfrm>
          <a:prstGeom prst="rect">
            <a:avLst/>
          </a:prstGeom>
          <a:noFill/>
          <a:ln w="9525">
            <a:noFill/>
            <a:miter lim="800000"/>
            <a:headEnd/>
            <a:tailEnd/>
          </a:ln>
        </p:spPr>
      </p:pic>
      <p:sp>
        <p:nvSpPr>
          <p:cNvPr id="7" name="Title 5">
            <a:extLst>
              <a:ext uri="{FF2B5EF4-FFF2-40B4-BE49-F238E27FC236}">
                <a16:creationId xmlns:a16="http://schemas.microsoft.com/office/drawing/2014/main" id="{442ECAA1-D561-DE42-AC3B-69DFDD8E4025}"/>
              </a:ext>
            </a:extLst>
          </p:cNvPr>
          <p:cNvSpPr>
            <a:spLocks noGrp="1"/>
          </p:cNvSpPr>
          <p:nvPr>
            <p:ph type="title"/>
          </p:nvPr>
        </p:nvSpPr>
        <p:spPr>
          <a:xfrm>
            <a:off x="581192" y="702156"/>
            <a:ext cx="11029616" cy="1013800"/>
          </a:xfrm>
        </p:spPr>
        <p:txBody>
          <a:bodyPr/>
          <a:lstStyle/>
          <a:p>
            <a:r>
              <a:rPr lang="en-US" dirty="0"/>
              <a:t>Applications of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22108" y="1852982"/>
            <a:ext cx="11188700" cy="4700218"/>
          </a:xfrm>
        </p:spPr>
        <p:txBody>
          <a:bodyPr>
            <a:normAutofit fontScale="55000" lnSpcReduction="20000"/>
          </a:bodyPr>
          <a:lstStyle/>
          <a:p>
            <a:pPr>
              <a:buNone/>
            </a:pPr>
            <a:r>
              <a:rPr lang="en-IN" sz="3100" dirty="0"/>
              <a:t>Initiatives and advances, </a:t>
            </a:r>
          </a:p>
          <a:p>
            <a:pPr>
              <a:buNone/>
            </a:pPr>
            <a:r>
              <a:rPr lang="en-IN" sz="3100" dirty="0"/>
              <a:t>	- Cisco’s Planetary Skin, </a:t>
            </a:r>
          </a:p>
          <a:p>
            <a:pPr>
              <a:buNone/>
            </a:pPr>
            <a:r>
              <a:rPr lang="en-IN" sz="3100" dirty="0"/>
              <a:t>	- GE’s Industrial Internet, </a:t>
            </a:r>
          </a:p>
          <a:p>
            <a:pPr>
              <a:buNone/>
            </a:pPr>
            <a:r>
              <a:rPr lang="en-IN" sz="3100" dirty="0"/>
              <a:t>	- HP’s central nervous system for the earth (</a:t>
            </a:r>
            <a:r>
              <a:rPr lang="en-IN" sz="3100" dirty="0" err="1"/>
              <a:t>CeNSE</a:t>
            </a:r>
            <a:r>
              <a:rPr lang="en-IN" sz="3100" dirty="0"/>
              <a:t>), </a:t>
            </a:r>
          </a:p>
          <a:p>
            <a:pPr>
              <a:buNone/>
            </a:pPr>
            <a:r>
              <a:rPr lang="en-IN" sz="3100" dirty="0"/>
              <a:t>	- smart dust, </a:t>
            </a:r>
          </a:p>
          <a:p>
            <a:pPr>
              <a:buNone/>
            </a:pPr>
            <a:r>
              <a:rPr lang="en-IN" sz="3100" dirty="0"/>
              <a:t>	- Bell’s lab </a:t>
            </a:r>
          </a:p>
          <a:p>
            <a:pPr>
              <a:buNone/>
            </a:pPr>
            <a:r>
              <a:rPr lang="en-IN" sz="3100" dirty="0"/>
              <a:t>have the potential to add millions—even billions—of sensors to the Internet. </a:t>
            </a:r>
          </a:p>
          <a:p>
            <a:pPr algn="just">
              <a:buNone/>
            </a:pPr>
            <a:endParaRPr lang="en-IN" sz="3100" dirty="0"/>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dirty="0"/>
          </a:p>
        </p:txBody>
      </p:sp>
      <p:sp>
        <p:nvSpPr>
          <p:cNvPr id="5" name="Title 5">
            <a:extLst>
              <a:ext uri="{FF2B5EF4-FFF2-40B4-BE49-F238E27FC236}">
                <a16:creationId xmlns:a16="http://schemas.microsoft.com/office/drawing/2014/main" id="{7DF77DC6-2245-484A-B02C-75874BDDC3B8}"/>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5170" name="Picture 2" descr="Mercury News interview: Peter Hartwell, senior researcher, HP Labs – The  Mercury News">
            <a:extLst>
              <a:ext uri="{FF2B5EF4-FFF2-40B4-BE49-F238E27FC236}">
                <a16:creationId xmlns:a16="http://schemas.microsoft.com/office/drawing/2014/main" id="{B66795F0-D859-0749-9FC4-CB719B37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735" y="1852982"/>
            <a:ext cx="3605073" cy="2460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0" y="1247296"/>
            <a:ext cx="11874500" cy="3894749"/>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
        <p:nvSpPr>
          <p:cNvPr id="5" name="Title 5">
            <a:extLst>
              <a:ext uri="{FF2B5EF4-FFF2-40B4-BE49-F238E27FC236}">
                <a16:creationId xmlns:a16="http://schemas.microsoft.com/office/drawing/2014/main" id="{E1EEFE27-AF01-124B-B874-26E0695AB7CF}"/>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6196" name="Picture 4" descr="Static IP Address for IoT Applications">
            <a:extLst>
              <a:ext uri="{FF2B5EF4-FFF2-40B4-BE49-F238E27FC236}">
                <a16:creationId xmlns:a16="http://schemas.microsoft.com/office/drawing/2014/main" id="{8637D60A-9CDA-CC47-989B-91CA28661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4096514"/>
            <a:ext cx="7277100" cy="2905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30296" y="900832"/>
            <a:ext cx="11331408" cy="4673620"/>
          </a:xfrm>
        </p:spPr>
        <p:txBody>
          <a:bodyPr>
            <a:normAutofit/>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endParaRPr lang="en-IN" sz="1500" dirty="0"/>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sp>
        <p:nvSpPr>
          <p:cNvPr id="5" name="Title 5">
            <a:extLst>
              <a:ext uri="{FF2B5EF4-FFF2-40B4-BE49-F238E27FC236}">
                <a16:creationId xmlns:a16="http://schemas.microsoft.com/office/drawing/2014/main" id="{39D694E7-8C58-574C-AEFE-48D8EE0E40A1}"/>
              </a:ext>
            </a:extLst>
          </p:cNvPr>
          <p:cNvSpPr>
            <a:spLocks noGrp="1"/>
          </p:cNvSpPr>
          <p:nvPr>
            <p:ph type="title"/>
          </p:nvPr>
        </p:nvSpPr>
        <p:spPr>
          <a:xfrm>
            <a:off x="581192" y="702156"/>
            <a:ext cx="11029616" cy="1013800"/>
          </a:xfrm>
        </p:spPr>
        <p:txBody>
          <a:bodyPr/>
          <a:lstStyle/>
          <a:p>
            <a:r>
              <a:rPr lang="en-US" dirty="0"/>
              <a:t>Applications of IoT</a:t>
            </a:r>
          </a:p>
        </p:txBody>
      </p:sp>
      <p:pic>
        <p:nvPicPr>
          <p:cNvPr id="137218" name="Picture 2" descr="IOT giving rise to Smart Stores – Smart Stores">
            <a:extLst>
              <a:ext uri="{FF2B5EF4-FFF2-40B4-BE49-F238E27FC236}">
                <a16:creationId xmlns:a16="http://schemas.microsoft.com/office/drawing/2014/main" id="{BABC0D14-80AB-DF4D-A995-3EE64A176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4575006"/>
            <a:ext cx="3617911" cy="2282994"/>
          </a:xfrm>
          <a:prstGeom prst="rect">
            <a:avLst/>
          </a:prstGeom>
          <a:noFill/>
          <a:extLst>
            <a:ext uri="{909E8E84-426E-40DD-AFC4-6F175D3DCCD1}">
              <a14:hiddenFill xmlns:a14="http://schemas.microsoft.com/office/drawing/2010/main">
                <a:solidFill>
                  <a:srgbClr val="FFFFFF"/>
                </a:solidFill>
              </a14:hiddenFill>
            </a:ext>
          </a:extLst>
        </p:spPr>
      </p:pic>
      <p:pic>
        <p:nvPicPr>
          <p:cNvPr id="137220" name="Picture 4" descr="Home Smart IoT Home: Domesticating IoT | Toptal">
            <a:extLst>
              <a:ext uri="{FF2B5EF4-FFF2-40B4-BE49-F238E27FC236}">
                <a16:creationId xmlns:a16="http://schemas.microsoft.com/office/drawing/2014/main" id="{3A28FD08-4D35-7747-8B9D-DE81EA141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790" y="4575005"/>
            <a:ext cx="4099009" cy="22928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1676400" y="1834311"/>
            <a:ext cx="7607300" cy="5023689"/>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2647950" y="1828440"/>
            <a:ext cx="6896100" cy="474920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2467565" y="1848152"/>
            <a:ext cx="6955836" cy="470347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2621489" y="1908060"/>
            <a:ext cx="6408211" cy="4413202"/>
          </a:xfrm>
          <a:prstGeom prst="rect">
            <a:avLst/>
          </a:prstGeom>
          <a:noFill/>
          <a:ln w="9525">
            <a:noFill/>
            <a:miter lim="800000"/>
            <a:headEnd/>
            <a:tailEnd/>
          </a:ln>
          <a:effectLst/>
        </p:spPr>
      </p:pic>
      <p:sp>
        <p:nvSpPr>
          <p:cNvPr id="5" name="Rectangle 4"/>
          <p:cNvSpPr/>
          <p:nvPr/>
        </p:nvSpPr>
        <p:spPr>
          <a:xfrm>
            <a:off x="1881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
        <p:nvSpPr>
          <p:cNvPr id="6" name="Title 5">
            <a:extLst>
              <a:ext uri="{FF2B5EF4-FFF2-40B4-BE49-F238E27FC236}">
                <a16:creationId xmlns:a16="http://schemas.microsoft.com/office/drawing/2014/main" id="{0C4251EE-4DAC-C84C-A509-50719069AD44}"/>
              </a:ext>
            </a:extLst>
          </p:cNvPr>
          <p:cNvSpPr>
            <a:spLocks noGrp="1"/>
          </p:cNvSpPr>
          <p:nvPr>
            <p:ph type="title"/>
          </p:nvPr>
        </p:nvSpPr>
        <p:spPr/>
        <p:txBody>
          <a:bodyPr/>
          <a:lstStyle/>
          <a:p>
            <a:r>
              <a:rPr lang="en-US" dirty="0"/>
              <a:t>What is IOT</a:t>
            </a:r>
          </a:p>
        </p:txBody>
      </p:sp>
      <p:pic>
        <p:nvPicPr>
          <p:cNvPr id="125954" name="Picture 2" descr="Why the Internet of Things needs AI">
            <a:extLst>
              <a:ext uri="{FF2B5EF4-FFF2-40B4-BE49-F238E27FC236}">
                <a16:creationId xmlns:a16="http://schemas.microsoft.com/office/drawing/2014/main" id="{AF676D52-0F9D-3648-9E6E-86C4D401C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86" y="1962851"/>
            <a:ext cx="7600828" cy="4471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pic>
        <p:nvPicPr>
          <p:cNvPr id="11266" name="Picture 2"/>
          <p:cNvPicPr>
            <a:picLocks noChangeAspect="1" noChangeArrowheads="1"/>
          </p:cNvPicPr>
          <p:nvPr/>
        </p:nvPicPr>
        <p:blipFill rotWithShape="1">
          <a:blip r:embed="rId2"/>
          <a:srcRect l="18164" t="18553" r="20312" b="18620"/>
          <a:stretch/>
        </p:blipFill>
        <p:spPr bwMode="auto">
          <a:xfrm>
            <a:off x="1612900" y="1830251"/>
            <a:ext cx="8509000" cy="521345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1952596" y="1285860"/>
            <a:ext cx="8229600" cy="5429288"/>
          </a:xfrm>
        </p:spPr>
        <p:txBody>
          <a:bodyPr>
            <a:normAutofit fontScale="92500" lnSpcReduction="200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1518050" y="-24"/>
            <a:ext cx="9149982" cy="621508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1952596" y="1285860"/>
            <a:ext cx="8229600" cy="5429288"/>
          </a:xfrm>
        </p:spPr>
        <p:txBody>
          <a:bodyPr>
            <a:normAutofit fontScale="92500" lnSpcReduction="2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1524000" y="-1"/>
            <a:ext cx="9144000" cy="629728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1952596" y="1285860"/>
            <a:ext cx="8715404" cy="5286412"/>
          </a:xfrm>
        </p:spPr>
        <p:txBody>
          <a:bodyPr>
            <a:normAutofit/>
          </a:bodyPr>
          <a:lstStyle/>
          <a:p>
            <a:pPr marL="514350" indent="-514350">
              <a:lnSpc>
                <a:spcPct val="150000"/>
              </a:lnSpc>
              <a:buClrTx/>
              <a:buFont typeface="+mj-lt"/>
              <a:buAutoNum type="arabicPeriod"/>
            </a:pPr>
            <a:r>
              <a:rPr lang="en-IN" sz="2200" dirty="0"/>
              <a:t>www.google.com</a:t>
            </a:r>
          </a:p>
          <a:p>
            <a:pPr marL="514350" indent="-514350">
              <a:lnSpc>
                <a:spcPct val="150000"/>
              </a:lnSpc>
              <a:buClrTx/>
              <a:buFont typeface="+mj-lt"/>
              <a:buAutoNum type="arabicPeriod"/>
            </a:pPr>
            <a:r>
              <a:rPr lang="en-IN" sz="2200" dirty="0"/>
              <a:t>https://en.wikipedia.org/wiki/Internet_of_Things</a:t>
            </a:r>
          </a:p>
          <a:p>
            <a:pPr marL="51435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35</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754" y="1930628"/>
            <a:ext cx="11359662" cy="2711709"/>
          </a:xfrm>
        </p:spPr>
        <p:txBody>
          <a:bodyPr>
            <a:normAutofit lnSpcReduction="10000"/>
          </a:bodyPr>
          <a:lstStyle/>
          <a:p>
            <a:pPr algn="just">
              <a:lnSpc>
                <a:spcPct val="150000"/>
              </a:lnSpc>
              <a:buNone/>
            </a:pPr>
            <a:r>
              <a:rPr lang="en-IN" dirty="0"/>
              <a:t>The Internet of Things (IoT) is the network of physical objects or "things" embedded with electronics, software, sensors, and network connectivity, which enables these objects to collect and exchange data. </a:t>
            </a:r>
          </a:p>
          <a:p>
            <a:pPr algn="just">
              <a:lnSpc>
                <a:spcPct val="150000"/>
              </a:lnSpc>
              <a:buNone/>
            </a:pPr>
            <a:r>
              <a:rPr lang="en-IN" dirty="0"/>
              <a:t>IoT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gn="just">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
        <p:nvSpPr>
          <p:cNvPr id="6" name="Title 5">
            <a:extLst>
              <a:ext uri="{FF2B5EF4-FFF2-40B4-BE49-F238E27FC236}">
                <a16:creationId xmlns:a16="http://schemas.microsoft.com/office/drawing/2014/main" id="{0C4251EE-4DAC-C84C-A509-50719069AD44}"/>
              </a:ext>
            </a:extLst>
          </p:cNvPr>
          <p:cNvSpPr>
            <a:spLocks noGrp="1"/>
          </p:cNvSpPr>
          <p:nvPr>
            <p:ph type="title"/>
          </p:nvPr>
        </p:nvSpPr>
        <p:spPr/>
        <p:txBody>
          <a:bodyPr/>
          <a:lstStyle/>
          <a:p>
            <a:r>
              <a:rPr lang="en-US" dirty="0"/>
              <a:t>What is IOT</a:t>
            </a:r>
          </a:p>
        </p:txBody>
      </p:sp>
      <p:pic>
        <p:nvPicPr>
          <p:cNvPr id="126978" name="Picture 2" descr="Inventions | Free Full-Text | Internet of Things in Smart Grid:  Architecture, Applications, Services, Key Technologies, and Challenges">
            <a:extLst>
              <a:ext uri="{FF2B5EF4-FFF2-40B4-BE49-F238E27FC236}">
                <a16:creationId xmlns:a16="http://schemas.microsoft.com/office/drawing/2014/main" id="{7C424603-4D72-B840-99C4-0899EE64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308" y="3639447"/>
            <a:ext cx="3405557" cy="321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2000"/>
                                        <p:tgtEl>
                                          <p:spTgt spid="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lide(fromBottom)">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908" y="1209056"/>
            <a:ext cx="11605846" cy="3538790"/>
          </a:xfrm>
        </p:spPr>
        <p:txBody>
          <a:bodyPr>
            <a:normAutofit/>
          </a:bodyPr>
          <a:lstStyle/>
          <a:p>
            <a:pPr algn="just">
              <a:lnSpc>
                <a:spcPct val="150000"/>
              </a:lnSpc>
              <a:buNone/>
            </a:pPr>
            <a:r>
              <a:rPr lang="en-IN" dirty="0"/>
              <a:t>	"</a:t>
            </a:r>
            <a:r>
              <a:rPr lang="en-IN" b="1" dirty="0">
                <a:solidFill>
                  <a:srgbClr val="0000FF"/>
                </a:solidFill>
              </a:rPr>
              <a:t>Things</a:t>
            </a:r>
            <a:r>
              <a:rPr lang="en-IN" dirty="0"/>
              <a:t>," in the IoT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5</a:t>
            </a:fld>
            <a:endParaRPr lang="en-IN" dirty="0"/>
          </a:p>
        </p:txBody>
      </p:sp>
      <p:sp>
        <p:nvSpPr>
          <p:cNvPr id="5" name="Title 5">
            <a:extLst>
              <a:ext uri="{FF2B5EF4-FFF2-40B4-BE49-F238E27FC236}">
                <a16:creationId xmlns:a16="http://schemas.microsoft.com/office/drawing/2014/main" id="{C36FFF76-7258-4B4E-8C88-08292A4507AF}"/>
              </a:ext>
            </a:extLst>
          </p:cNvPr>
          <p:cNvSpPr>
            <a:spLocks noGrp="1"/>
          </p:cNvSpPr>
          <p:nvPr>
            <p:ph type="title"/>
          </p:nvPr>
        </p:nvSpPr>
        <p:spPr>
          <a:xfrm>
            <a:off x="581192" y="702156"/>
            <a:ext cx="11029616" cy="1013800"/>
          </a:xfrm>
        </p:spPr>
        <p:txBody>
          <a:bodyPr/>
          <a:lstStyle/>
          <a:p>
            <a:r>
              <a:rPr lang="en-US" dirty="0"/>
              <a:t>What is IOT</a:t>
            </a:r>
          </a:p>
        </p:txBody>
      </p:sp>
      <p:pic>
        <p:nvPicPr>
          <p:cNvPr id="128002" name="Picture 2" descr="Move over Holter? Heart Monitoring in the mHealth Era – NIH Director&amp;#39;s Blog">
            <a:extLst>
              <a:ext uri="{FF2B5EF4-FFF2-40B4-BE49-F238E27FC236}">
                <a16:creationId xmlns:a16="http://schemas.microsoft.com/office/drawing/2014/main" id="{D00627CD-3E8A-3B4B-9BBE-5F225208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9" y="5284958"/>
            <a:ext cx="3193639" cy="1244337"/>
          </a:xfrm>
          <a:prstGeom prst="rect">
            <a:avLst/>
          </a:prstGeom>
          <a:noFill/>
          <a:extLst>
            <a:ext uri="{909E8E84-426E-40DD-AFC4-6F175D3DCCD1}">
              <a14:hiddenFill xmlns:a14="http://schemas.microsoft.com/office/drawing/2010/main">
                <a:solidFill>
                  <a:srgbClr val="FFFFFF"/>
                </a:solidFill>
              </a14:hiddenFill>
            </a:ext>
          </a:extLst>
        </p:spPr>
      </p:pic>
      <p:pic>
        <p:nvPicPr>
          <p:cNvPr id="128004" name="Picture 4" descr="Sensors | Free Full-Text | Sensor Technologies for Intelligent  Transportation Systems | HTML">
            <a:extLst>
              <a:ext uri="{FF2B5EF4-FFF2-40B4-BE49-F238E27FC236}">
                <a16:creationId xmlns:a16="http://schemas.microsoft.com/office/drawing/2014/main" id="{8EB8F8EE-ECDD-4944-B906-12CB67E5D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97" y="3429000"/>
            <a:ext cx="4790685" cy="3090765"/>
          </a:xfrm>
          <a:prstGeom prst="rect">
            <a:avLst/>
          </a:prstGeom>
          <a:noFill/>
          <a:extLst>
            <a:ext uri="{909E8E84-426E-40DD-AFC4-6F175D3DCCD1}">
              <a14:hiddenFill xmlns:a14="http://schemas.microsoft.com/office/drawing/2010/main">
                <a:solidFill>
                  <a:srgbClr val="FFFFFF"/>
                </a:solidFill>
              </a14:hiddenFill>
            </a:ext>
          </a:extLst>
        </p:spPr>
      </p:pic>
      <p:pic>
        <p:nvPicPr>
          <p:cNvPr id="128006" name="Picture 6" descr="Forensic Science - DNA Testing Procedures">
            <a:extLst>
              <a:ext uri="{FF2B5EF4-FFF2-40B4-BE49-F238E27FC236}">
                <a16:creationId xmlns:a16="http://schemas.microsoft.com/office/drawing/2014/main" id="{4A0785E7-504D-E34A-B50D-1D9692074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323" y="3666516"/>
            <a:ext cx="2276517" cy="1522421"/>
          </a:xfrm>
          <a:prstGeom prst="rect">
            <a:avLst/>
          </a:prstGeom>
          <a:noFill/>
          <a:extLst>
            <a:ext uri="{909E8E84-426E-40DD-AFC4-6F175D3DCCD1}">
              <a14:hiddenFill xmlns:a14="http://schemas.microsoft.com/office/drawing/2010/main">
                <a:solidFill>
                  <a:srgbClr val="FFFFFF"/>
                </a:solidFill>
              </a14:hiddenFill>
            </a:ext>
          </a:extLst>
        </p:spPr>
      </p:pic>
      <p:pic>
        <p:nvPicPr>
          <p:cNvPr id="128008" name="Picture 8" descr="Smart Field Operations | Mobile Technology Investments in Field Operations">
            <a:extLst>
              <a:ext uri="{FF2B5EF4-FFF2-40B4-BE49-F238E27FC236}">
                <a16:creationId xmlns:a16="http://schemas.microsoft.com/office/drawing/2014/main" id="{C9F03A6A-159C-4C42-8E23-8B8ED58D74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371"/>
          <a:stretch/>
        </p:blipFill>
        <p:spPr bwMode="auto">
          <a:xfrm>
            <a:off x="757039" y="3808699"/>
            <a:ext cx="3119680" cy="1335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1" y="1880439"/>
            <a:ext cx="11029616" cy="4440823"/>
          </a:xfrm>
        </p:spPr>
        <p:txBody>
          <a:bodyPr>
            <a:normAutofit/>
          </a:bodyPr>
          <a:lstStyle/>
          <a:p>
            <a:pPr algn="just">
              <a:lnSpc>
                <a:spcPct val="150000"/>
              </a:lnSpc>
              <a:buNone/>
            </a:pPr>
            <a:r>
              <a:rPr lang="en-IN" dirty="0">
                <a:solidFill>
                  <a:srgbClr val="0000FF"/>
                </a:solidFill>
              </a:rPr>
              <a:t>Internet of Things: </a:t>
            </a:r>
            <a:r>
              <a:rPr lang="en-IN" dirty="0"/>
              <a:t>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
        <p:nvSpPr>
          <p:cNvPr id="6" name="Title 5">
            <a:extLst>
              <a:ext uri="{FF2B5EF4-FFF2-40B4-BE49-F238E27FC236}">
                <a16:creationId xmlns:a16="http://schemas.microsoft.com/office/drawing/2014/main" id="{B2A81CC7-0AD3-9D4C-9FF2-8B56EB5A381E}"/>
              </a:ext>
            </a:extLst>
          </p:cNvPr>
          <p:cNvSpPr>
            <a:spLocks noGrp="1"/>
          </p:cNvSpPr>
          <p:nvPr>
            <p:ph type="title"/>
          </p:nvPr>
        </p:nvSpPr>
        <p:spPr/>
        <p:txBody>
          <a:bodyPr/>
          <a:lstStyle/>
          <a:p>
            <a:r>
              <a:rPr lang="en-US" dirty="0"/>
              <a:t>How IOT WORKS?</a:t>
            </a:r>
          </a:p>
        </p:txBody>
      </p:sp>
      <p:pic>
        <p:nvPicPr>
          <p:cNvPr id="129026" name="Picture 2" descr="An Improved Cooperative Communication Scheme for IoT System | Semantic  Scholar">
            <a:extLst>
              <a:ext uri="{FF2B5EF4-FFF2-40B4-BE49-F238E27FC236}">
                <a16:creationId xmlns:a16="http://schemas.microsoft.com/office/drawing/2014/main" id="{F3943A99-B111-0F45-8C6F-E3BEB2B69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177" y="3172716"/>
            <a:ext cx="2818232" cy="2027445"/>
          </a:xfrm>
          <a:prstGeom prst="rect">
            <a:avLst/>
          </a:prstGeom>
          <a:noFill/>
          <a:extLst>
            <a:ext uri="{909E8E84-426E-40DD-AFC4-6F175D3DCCD1}">
              <a14:hiddenFill xmlns:a14="http://schemas.microsoft.com/office/drawing/2010/main">
                <a:solidFill>
                  <a:srgbClr val="FFFFFF"/>
                </a:solidFill>
              </a14:hiddenFill>
            </a:ext>
          </a:extLst>
        </p:spPr>
      </p:pic>
      <p:pic>
        <p:nvPicPr>
          <p:cNvPr id="129028" name="Picture 4" descr="What is an Embedded System? Development, Key Facts and Real-Life Use Cases  | SaM Solutions">
            <a:extLst>
              <a:ext uri="{FF2B5EF4-FFF2-40B4-BE49-F238E27FC236}">
                <a16:creationId xmlns:a16="http://schemas.microsoft.com/office/drawing/2014/main" id="{3F36E9EE-C2FA-184A-921C-2389CA0E6C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38" t="5518" r="8139" b="11964"/>
          <a:stretch/>
        </p:blipFill>
        <p:spPr bwMode="auto">
          <a:xfrm>
            <a:off x="7994592" y="2805223"/>
            <a:ext cx="3661149" cy="3150913"/>
          </a:xfrm>
          <a:prstGeom prst="rect">
            <a:avLst/>
          </a:prstGeom>
          <a:noFill/>
          <a:extLst>
            <a:ext uri="{909E8E84-426E-40DD-AFC4-6F175D3DCCD1}">
              <a14:hiddenFill xmlns:a14="http://schemas.microsoft.com/office/drawing/2010/main">
                <a:solidFill>
                  <a:srgbClr val="FFFFFF"/>
                </a:solidFill>
              </a14:hiddenFill>
            </a:ext>
          </a:extLst>
        </p:spPr>
      </p:pic>
      <p:pic>
        <p:nvPicPr>
          <p:cNvPr id="129030" name="Picture 6" descr="Future trends in IoT user interface design (Updated 2020)">
            <a:extLst>
              <a:ext uri="{FF2B5EF4-FFF2-40B4-BE49-F238E27FC236}">
                <a16:creationId xmlns:a16="http://schemas.microsoft.com/office/drawing/2014/main" id="{E8B8548E-013E-D541-8BAE-7F1420765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80" t="22222" r="19410" b="16100"/>
          <a:stretch/>
        </p:blipFill>
        <p:spPr bwMode="auto">
          <a:xfrm>
            <a:off x="4197409" y="5255052"/>
            <a:ext cx="2153375" cy="1363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2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7823104" y="3589719"/>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6070504" y="3589719"/>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4330605" y="3589719"/>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2565304" y="3589719"/>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2806604" y="2294319"/>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2952654" y="2613407"/>
            <a:ext cx="663964" cy="369332"/>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4635405" y="2599119"/>
            <a:ext cx="822661" cy="369332"/>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6083204" y="2599119"/>
            <a:ext cx="1206228" cy="369332"/>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7835804" y="2599119"/>
            <a:ext cx="1171154" cy="369332"/>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2730404" y="3818320"/>
            <a:ext cx="1295400" cy="2062103"/>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a:p>
            <a:endParaRPr lang="en-US" altLang="zh-CN" sz="1600" dirty="0">
              <a:ea typeface="宋体" pitchFamily="2" charset="-122"/>
            </a:endParaRPr>
          </a:p>
          <a:p>
            <a:r>
              <a:rPr lang="en-US" sz="1600" dirty="0"/>
              <a:t>Radio Frequency Identification</a:t>
            </a:r>
            <a:r>
              <a:rPr lang="en-US" sz="1600" dirty="0">
                <a:ea typeface="宋体" pitchFamily="2" charset="-122"/>
              </a:rPr>
              <a:t> (RFID)</a:t>
            </a:r>
            <a:endParaRPr lang="en-US" sz="1600" dirty="0"/>
          </a:p>
        </p:txBody>
      </p:sp>
      <p:sp>
        <p:nvSpPr>
          <p:cNvPr id="54" name="Rectangle 32"/>
          <p:cNvSpPr>
            <a:spLocks noChangeArrowheads="1"/>
          </p:cNvSpPr>
          <p:nvPr/>
        </p:nvSpPr>
        <p:spPr bwMode="auto">
          <a:xfrm>
            <a:off x="4483004" y="3818319"/>
            <a:ext cx="1447800" cy="1569660"/>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6083204" y="3818320"/>
            <a:ext cx="1676400" cy="2062103"/>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7912004" y="3818319"/>
            <a:ext cx="1524000" cy="1569660"/>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
        <p:nvSpPr>
          <p:cNvPr id="6" name="Title 5">
            <a:extLst>
              <a:ext uri="{FF2B5EF4-FFF2-40B4-BE49-F238E27FC236}">
                <a16:creationId xmlns:a16="http://schemas.microsoft.com/office/drawing/2014/main" id="{32B2FC29-9911-AC49-87E7-14A3F7A65010}"/>
              </a:ext>
            </a:extLst>
          </p:cNvPr>
          <p:cNvSpPr>
            <a:spLocks noGrp="1"/>
          </p:cNvSpPr>
          <p:nvPr>
            <p:ph type="title"/>
          </p:nvPr>
        </p:nvSpPr>
        <p:spPr/>
        <p:txBody>
          <a:bodyPr/>
          <a:lstStyle/>
          <a:p>
            <a:r>
              <a:rPr lang="en-US" dirty="0"/>
              <a:t>HOW IOT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372" y="1497568"/>
            <a:ext cx="11674504" cy="3099647"/>
          </a:xfrm>
        </p:spPr>
        <p:txBody>
          <a:bodyPr>
            <a:normAutofit/>
          </a:bodyPr>
          <a:lstStyle/>
          <a:p>
            <a:pPr algn="just">
              <a:buNone/>
            </a:pPr>
            <a:r>
              <a:rPr lang="en-IN" sz="2400" dirty="0"/>
              <a:t>The IoT can be viewed as a gigantic network consisting of networks of devices and computers connected through a series of intermediate technologies. </a:t>
            </a:r>
          </a:p>
          <a:p>
            <a:pPr algn="just">
              <a:buNone/>
            </a:pPr>
            <a:endParaRPr lang="en-IN" sz="800"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p>
          <a:p>
            <a:pPr lvl="1" algn="just">
              <a:lnSpc>
                <a:spcPct val="120000"/>
              </a:lnSpc>
              <a:spcBef>
                <a:spcPts val="0"/>
              </a:spcBef>
              <a:buClr>
                <a:srgbClr val="0000FF"/>
              </a:buClr>
              <a:buFont typeface="Wingdings" pitchFamily="2" charset="2"/>
              <a:buChar char="Ø"/>
            </a:pP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p>
          <a:p>
            <a:pPr lvl="1" algn="just">
              <a:lnSpc>
                <a:spcPct val="120000"/>
              </a:lnSpc>
              <a:spcBef>
                <a:spcPts val="0"/>
              </a:spcBef>
              <a:buClr>
                <a:srgbClr val="0000FF"/>
              </a:buClr>
              <a:buFont typeface="Wingdings" pitchFamily="2" charset="2"/>
              <a:buChar char="Ø"/>
            </a:pPr>
            <a:r>
              <a:rPr lang="en-IN" b="1" i="1" dirty="0">
                <a:solidFill>
                  <a:srgbClr val="0000FF"/>
                </a:solidFill>
              </a:rPr>
              <a:t>Sensors</a:t>
            </a:r>
            <a:r>
              <a:rPr lang="en-IN" dirty="0"/>
              <a:t> act as primary devices to collect data from the environment.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
        <p:nvSpPr>
          <p:cNvPr id="6" name="Title 5">
            <a:extLst>
              <a:ext uri="{FF2B5EF4-FFF2-40B4-BE49-F238E27FC236}">
                <a16:creationId xmlns:a16="http://schemas.microsoft.com/office/drawing/2014/main" id="{1963B988-BCCE-C340-99A5-8B85BB6ADCE5}"/>
              </a:ext>
            </a:extLst>
          </p:cNvPr>
          <p:cNvSpPr>
            <a:spLocks noGrp="1"/>
          </p:cNvSpPr>
          <p:nvPr>
            <p:ph type="title"/>
          </p:nvPr>
        </p:nvSpPr>
        <p:spPr/>
        <p:txBody>
          <a:bodyPr/>
          <a:lstStyle/>
          <a:p>
            <a:r>
              <a:rPr lang="en-US" dirty="0"/>
              <a:t>Structure of </a:t>
            </a:r>
            <a:r>
              <a:rPr lang="en-US" dirty="0" err="1"/>
              <a:t>iot</a:t>
            </a:r>
            <a:endParaRPr lang="en-US" dirty="0"/>
          </a:p>
        </p:txBody>
      </p:sp>
      <p:pic>
        <p:nvPicPr>
          <p:cNvPr id="130050" name="Picture 2" descr="IoT Tracking Technologies in a Nutshell - HQSoftware">
            <a:extLst>
              <a:ext uri="{FF2B5EF4-FFF2-40B4-BE49-F238E27FC236}">
                <a16:creationId xmlns:a16="http://schemas.microsoft.com/office/drawing/2014/main" id="{9B498E6F-2E48-144D-A91B-DEFA81885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34" b="11506"/>
          <a:stretch/>
        </p:blipFill>
        <p:spPr bwMode="auto">
          <a:xfrm>
            <a:off x="426294" y="4548076"/>
            <a:ext cx="6261550" cy="1941623"/>
          </a:xfrm>
          <a:prstGeom prst="rect">
            <a:avLst/>
          </a:prstGeom>
          <a:noFill/>
          <a:extLst>
            <a:ext uri="{909E8E84-426E-40DD-AFC4-6F175D3DCCD1}">
              <a14:hiddenFill xmlns:a14="http://schemas.microsoft.com/office/drawing/2010/main">
                <a:solidFill>
                  <a:srgbClr val="FFFFFF"/>
                </a:solidFill>
              </a14:hiddenFill>
            </a:ext>
          </a:extLst>
        </p:spPr>
      </p:pic>
      <p:pic>
        <p:nvPicPr>
          <p:cNvPr id="130052" name="Picture 4" descr="These IoT Sensors Want to Know How You Feel – And Maybe Even Change Your  Mood - Data Science Central">
            <a:extLst>
              <a:ext uri="{FF2B5EF4-FFF2-40B4-BE49-F238E27FC236}">
                <a16:creationId xmlns:a16="http://schemas.microsoft.com/office/drawing/2014/main" id="{E5D99EA8-A2C3-8144-AEE2-40F72277F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1"/>
          <a:stretch/>
        </p:blipFill>
        <p:spPr bwMode="auto">
          <a:xfrm>
            <a:off x="6787766" y="2878395"/>
            <a:ext cx="5544211" cy="3611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296" y="1861196"/>
            <a:ext cx="11445904" cy="2545704"/>
          </a:xfrm>
        </p:spPr>
        <p:txBody>
          <a:bodyPr>
            <a:normAutofit fontScale="77500" lnSpcReduction="20000"/>
          </a:bodyPr>
          <a:lstStyle/>
          <a:p>
            <a:pPr algn="just">
              <a:buNone/>
            </a:pPr>
            <a:r>
              <a:rPr lang="en-IN" sz="2400" dirty="0"/>
              <a:t>The IoT can be viewed as a gigantic network consisting of networks of devices and computers connected through a series of intermediate technologies. </a:t>
            </a:r>
          </a:p>
          <a:p>
            <a:pPr algn="just">
              <a:buNone/>
            </a:pPr>
            <a:endParaRPr lang="en-IN" sz="800" dirty="0"/>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p>
          <a:p>
            <a:pPr algn="just">
              <a:lnSpc>
                <a:spcPct val="120000"/>
              </a:lnSpc>
              <a:spcBef>
                <a:spcPts val="0"/>
              </a:spcBef>
              <a:buClr>
                <a:srgbClr val="0000FF"/>
              </a:buClr>
              <a:buFont typeface="Wingdings" pitchFamily="2" charset="2"/>
              <a:buChar char="Ø"/>
            </a:pPr>
            <a:r>
              <a:rPr lang="en-IN" i="1" dirty="0"/>
              <a:t>M</a:t>
            </a:r>
            <a:r>
              <a:rPr lang="en-IN" dirty="0"/>
              <a:t>iniaturization and </a:t>
            </a:r>
            <a:r>
              <a:rPr lang="en-IN" b="1" i="1" dirty="0">
                <a:solidFill>
                  <a:srgbClr val="0000FF"/>
                </a:solidFill>
              </a:rPr>
              <a:t>Nanotechnology</a:t>
            </a:r>
            <a:r>
              <a:rPr lang="en-IN" dirty="0"/>
              <a:t> has provoked the ability of smaller </a:t>
            </a:r>
          </a:p>
          <a:p>
            <a:pPr algn="just">
              <a:lnSpc>
                <a:spcPct val="120000"/>
              </a:lnSpc>
              <a:spcBef>
                <a:spcPts val="0"/>
              </a:spcBef>
              <a:buClr>
                <a:srgbClr val="0000FF"/>
              </a:buClr>
              <a:buFont typeface="Wingdings" pitchFamily="2" charset="2"/>
              <a:buChar char="Ø"/>
            </a:pPr>
            <a:r>
              <a:rPr lang="en-IN" dirty="0"/>
              <a:t>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p>
          <a:p>
            <a:pPr algn="just">
              <a:lnSpc>
                <a:spcPct val="120000"/>
              </a:lnSpc>
              <a:spcBef>
                <a:spcPts val="0"/>
              </a:spcBef>
              <a:buClr>
                <a:srgbClr val="0000FF"/>
              </a:buClr>
              <a:buFont typeface="Wingdings" pitchFamily="2" charset="2"/>
              <a:buChar char="Ø"/>
            </a:pPr>
            <a:r>
              <a:rPr lang="en-IN" b="1" i="1" dirty="0">
                <a:solidFill>
                  <a:srgbClr val="0000FF"/>
                </a:solidFill>
              </a:rPr>
              <a:t>Embedded intelligence</a:t>
            </a:r>
            <a:r>
              <a:rPr lang="en-IN" dirty="0"/>
              <a:t> in devices through sensors has formed the network </a:t>
            </a:r>
          </a:p>
          <a:p>
            <a:pPr algn="just">
              <a:lnSpc>
                <a:spcPct val="120000"/>
              </a:lnSpc>
              <a:spcBef>
                <a:spcPts val="0"/>
              </a:spcBef>
              <a:buClr>
                <a:srgbClr val="0000FF"/>
              </a:buClr>
              <a:buFont typeface="Wingdings" pitchFamily="2" charset="2"/>
              <a:buChar char="Ø"/>
            </a:pPr>
            <a:r>
              <a:rPr lang="en-IN" dirty="0"/>
              <a:t>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9</a:t>
            </a:fld>
            <a:endParaRPr lang="en-IN"/>
          </a:p>
        </p:txBody>
      </p:sp>
      <p:sp>
        <p:nvSpPr>
          <p:cNvPr id="6" name="Title 5">
            <a:extLst>
              <a:ext uri="{FF2B5EF4-FFF2-40B4-BE49-F238E27FC236}">
                <a16:creationId xmlns:a16="http://schemas.microsoft.com/office/drawing/2014/main" id="{1963B988-BCCE-C340-99A5-8B85BB6ADCE5}"/>
              </a:ext>
            </a:extLst>
          </p:cNvPr>
          <p:cNvSpPr>
            <a:spLocks noGrp="1"/>
          </p:cNvSpPr>
          <p:nvPr>
            <p:ph type="title"/>
          </p:nvPr>
        </p:nvSpPr>
        <p:spPr/>
        <p:txBody>
          <a:bodyPr/>
          <a:lstStyle/>
          <a:p>
            <a:r>
              <a:rPr lang="en-US" dirty="0"/>
              <a:t>Structure of </a:t>
            </a:r>
            <a:r>
              <a:rPr lang="en-US" dirty="0" err="1"/>
              <a:t>iot</a:t>
            </a:r>
            <a:endParaRPr lang="en-US" dirty="0"/>
          </a:p>
        </p:txBody>
      </p:sp>
      <p:pic>
        <p:nvPicPr>
          <p:cNvPr id="131074" name="Picture 2" descr="Nanotechnology in Medicine: Technology Trends">
            <a:extLst>
              <a:ext uri="{FF2B5EF4-FFF2-40B4-BE49-F238E27FC236}">
                <a16:creationId xmlns:a16="http://schemas.microsoft.com/office/drawing/2014/main" id="{927577A1-2EF2-1C4F-8E33-342720459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4533900"/>
            <a:ext cx="30988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31076" name="Picture 4" descr="Embedded Intelligence for (IoT) smart process and services - EPCGroup">
            <a:extLst>
              <a:ext uri="{FF2B5EF4-FFF2-40B4-BE49-F238E27FC236}">
                <a16:creationId xmlns:a16="http://schemas.microsoft.com/office/drawing/2014/main" id="{00479890-C269-4744-84A7-6F39CCF19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558" y="2424890"/>
            <a:ext cx="5365397"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7433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5402</TotalTime>
  <Words>1331</Words>
  <Application>Microsoft Macintosh PowerPoint</Application>
  <PresentationFormat>Widescreen</PresentationFormat>
  <Paragraphs>175</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Gill Sans MT</vt:lpstr>
      <vt:lpstr>Wingdings</vt:lpstr>
      <vt:lpstr>Wingdings 2</vt:lpstr>
      <vt:lpstr>Dividend</vt:lpstr>
      <vt:lpstr>IoT data</vt:lpstr>
      <vt:lpstr>topics</vt:lpstr>
      <vt:lpstr>What is IOT</vt:lpstr>
      <vt:lpstr>What is IOT</vt:lpstr>
      <vt:lpstr>What is IOT</vt:lpstr>
      <vt:lpstr>How IOT WORKS?</vt:lpstr>
      <vt:lpstr>HOW IOT WORKS?</vt:lpstr>
      <vt:lpstr>Structure of iot</vt:lpstr>
      <vt:lpstr>Structure of iot</vt:lpstr>
      <vt:lpstr>Feature of IOT</vt:lpstr>
      <vt:lpstr>IoT as a Network of Networks:</vt:lpstr>
      <vt:lpstr>Knowledge Management – Turning Data into Wisdom</vt:lpstr>
      <vt:lpstr>Future of iot</vt:lpstr>
      <vt:lpstr>The potential of iot</vt:lpstr>
      <vt:lpstr>Potential of iot</vt:lpstr>
      <vt:lpstr>Technology roadmap of IoT</vt:lpstr>
      <vt:lpstr>Applications of IoT</vt:lpstr>
      <vt:lpstr>Applications of IoT</vt:lpstr>
      <vt:lpstr>Applications of IoT</vt:lpstr>
      <vt:lpstr>Applications of IoT</vt:lpstr>
      <vt:lpstr>Applications of IoT</vt:lpstr>
      <vt:lpstr>Applications of IoT</vt:lpstr>
      <vt:lpstr>Applications of IoT</vt:lpstr>
      <vt:lpstr>Applications of IoT</vt:lpstr>
      <vt:lpstr>Applications of IoT</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data</dc:title>
  <dc:creator>Lin, Beiyu</dc:creator>
  <cp:lastModifiedBy>Lin, Beiyu</cp:lastModifiedBy>
  <cp:revision>324</cp:revision>
  <dcterms:created xsi:type="dcterms:W3CDTF">2021-02-09T23:47:41Z</dcterms:created>
  <dcterms:modified xsi:type="dcterms:W3CDTF">2021-11-15T18:49:19Z</dcterms:modified>
</cp:coreProperties>
</file>